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30238700" cy="42976800"/>
  <p:notesSz cx="6858000" cy="9144000"/>
  <p:defaultTextStyle>
    <a:defPPr>
      <a:defRPr lang="en-US"/>
    </a:defPPr>
    <a:lvl1pPr marL="0" algn="l" defTabSz="4183654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1pPr>
    <a:lvl2pPr marL="2091827" algn="l" defTabSz="4183654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2pPr>
    <a:lvl3pPr marL="4183654" algn="l" defTabSz="4183654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3pPr>
    <a:lvl4pPr marL="6275481" algn="l" defTabSz="4183654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4pPr>
    <a:lvl5pPr marL="8367309" algn="l" defTabSz="4183654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5pPr>
    <a:lvl6pPr marL="10459136" algn="l" defTabSz="4183654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6pPr>
    <a:lvl7pPr marL="12550963" algn="l" defTabSz="4183654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7pPr>
    <a:lvl8pPr marL="14642790" algn="l" defTabSz="4183654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8pPr>
    <a:lvl9pPr marL="16734617" algn="l" defTabSz="4183654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536">
          <p15:clr>
            <a:srgbClr val="A4A3A4"/>
          </p15:clr>
        </p15:guide>
        <p15:guide id="2" pos="952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799F3"/>
    <a:srgbClr val="4BC969"/>
    <a:srgbClr val="00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6"/>
    <p:restoredTop sz="94698"/>
  </p:normalViewPr>
  <p:slideViewPr>
    <p:cSldViewPr>
      <p:cViewPr varScale="1">
        <p:scale>
          <a:sx n="27" d="100"/>
          <a:sy n="27" d="100"/>
        </p:scale>
        <p:origin x="3936" y="320"/>
      </p:cViewPr>
      <p:guideLst>
        <p:guide orient="horz" pos="13536"/>
        <p:guide pos="952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67903" y="13350666"/>
            <a:ext cx="25702895" cy="92121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35805" y="24353520"/>
            <a:ext cx="21167090" cy="1098296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20918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41836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62754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83673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04591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25509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46427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67346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B3CD4-9605-4B16-ADF1-526C2BC53AE0}" type="datetimeFigureOut">
              <a:rPr lang="en-US" smtClean="0"/>
              <a:pPr/>
              <a:t>5/12/15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6F5F1-DF15-4BE7-AEFB-601359FCFF9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86102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B3CD4-9605-4B16-ADF1-526C2BC53AE0}" type="datetimeFigureOut">
              <a:rPr lang="en-US" smtClean="0"/>
              <a:pPr/>
              <a:t>5/12/15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6F5F1-DF15-4BE7-AEFB-601359FCFF9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88865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2499385" y="10783996"/>
            <a:ext cx="22500533" cy="22979655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97787" y="10783996"/>
            <a:ext cx="66997620" cy="22979655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B3CD4-9605-4B16-ADF1-526C2BC53AE0}" type="datetimeFigureOut">
              <a:rPr lang="en-US" smtClean="0"/>
              <a:pPr/>
              <a:t>5/12/15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6F5F1-DF15-4BE7-AEFB-601359FCFF9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07190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B3CD4-9605-4B16-ADF1-526C2BC53AE0}" type="datetimeFigureOut">
              <a:rPr lang="en-US" smtClean="0"/>
              <a:pPr/>
              <a:t>5/12/15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6F5F1-DF15-4BE7-AEFB-601359FCFF9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5769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8649" y="27616576"/>
            <a:ext cx="25702895" cy="8535670"/>
          </a:xfrm>
        </p:spPr>
        <p:txBody>
          <a:bodyPr anchor="t"/>
          <a:lstStyle>
            <a:lvl1pPr algn="l">
              <a:defRPr sz="183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88649" y="18215405"/>
            <a:ext cx="25702895" cy="9401172"/>
          </a:xfrm>
        </p:spPr>
        <p:txBody>
          <a:bodyPr anchor="b"/>
          <a:lstStyle>
            <a:lvl1pPr marL="0" indent="0">
              <a:buNone/>
              <a:defRPr sz="9200">
                <a:solidFill>
                  <a:schemeClr val="tx1">
                    <a:tint val="75000"/>
                  </a:schemeClr>
                </a:solidFill>
              </a:defRPr>
            </a:lvl1pPr>
            <a:lvl2pPr marL="2091827" indent="0">
              <a:buNone/>
              <a:defRPr sz="8200">
                <a:solidFill>
                  <a:schemeClr val="tx1">
                    <a:tint val="75000"/>
                  </a:schemeClr>
                </a:solidFill>
              </a:defRPr>
            </a:lvl2pPr>
            <a:lvl3pPr marL="4183654" indent="0">
              <a:buNone/>
              <a:defRPr sz="7300">
                <a:solidFill>
                  <a:schemeClr val="tx1">
                    <a:tint val="75000"/>
                  </a:schemeClr>
                </a:solidFill>
              </a:defRPr>
            </a:lvl3pPr>
            <a:lvl4pPr marL="6275481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4pPr>
            <a:lvl5pPr marL="8367309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5pPr>
            <a:lvl6pPr marL="10459136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6pPr>
            <a:lvl7pPr marL="12550963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7pPr>
            <a:lvl8pPr marL="14642790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8pPr>
            <a:lvl9pPr marL="16734617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B3CD4-9605-4B16-ADF1-526C2BC53AE0}" type="datetimeFigureOut">
              <a:rPr lang="en-US" smtClean="0"/>
              <a:pPr/>
              <a:t>5/12/15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6F5F1-DF15-4BE7-AEFB-601359FCFF9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50313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97785" y="62843628"/>
            <a:ext cx="44749076" cy="177736923"/>
          </a:xfrm>
        </p:spPr>
        <p:txBody>
          <a:bodyPr/>
          <a:lstStyle>
            <a:lvl1pPr>
              <a:defRPr sz="12800"/>
            </a:lvl1pPr>
            <a:lvl2pPr>
              <a:defRPr sz="11000"/>
            </a:lvl2pPr>
            <a:lvl3pPr>
              <a:defRPr sz="9200"/>
            </a:lvl3pPr>
            <a:lvl4pPr>
              <a:defRPr sz="8200"/>
            </a:lvl4pPr>
            <a:lvl5pPr>
              <a:defRPr sz="8200"/>
            </a:lvl5pPr>
            <a:lvl6pPr>
              <a:defRPr sz="8200"/>
            </a:lvl6pPr>
            <a:lvl7pPr>
              <a:defRPr sz="8200"/>
            </a:lvl7pPr>
            <a:lvl8pPr>
              <a:defRPr sz="8200"/>
            </a:lvl8pPr>
            <a:lvl9pPr>
              <a:defRPr sz="8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250840" y="62843628"/>
            <a:ext cx="44749076" cy="177736923"/>
          </a:xfrm>
        </p:spPr>
        <p:txBody>
          <a:bodyPr/>
          <a:lstStyle>
            <a:lvl1pPr>
              <a:defRPr sz="12800"/>
            </a:lvl1pPr>
            <a:lvl2pPr>
              <a:defRPr sz="11000"/>
            </a:lvl2pPr>
            <a:lvl3pPr>
              <a:defRPr sz="9200"/>
            </a:lvl3pPr>
            <a:lvl4pPr>
              <a:defRPr sz="8200"/>
            </a:lvl4pPr>
            <a:lvl5pPr>
              <a:defRPr sz="8200"/>
            </a:lvl5pPr>
            <a:lvl6pPr>
              <a:defRPr sz="8200"/>
            </a:lvl6pPr>
            <a:lvl7pPr>
              <a:defRPr sz="8200"/>
            </a:lvl7pPr>
            <a:lvl8pPr>
              <a:defRPr sz="8200"/>
            </a:lvl8pPr>
            <a:lvl9pPr>
              <a:defRPr sz="8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B3CD4-9605-4B16-ADF1-526C2BC53AE0}" type="datetimeFigureOut">
              <a:rPr lang="en-US" smtClean="0"/>
              <a:pPr/>
              <a:t>5/12/15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6F5F1-DF15-4BE7-AEFB-601359FCFF9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10084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1935" y="1721065"/>
            <a:ext cx="27214830" cy="71628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11935" y="9620042"/>
            <a:ext cx="13360677" cy="4009175"/>
          </a:xfrm>
        </p:spPr>
        <p:txBody>
          <a:bodyPr anchor="b"/>
          <a:lstStyle>
            <a:lvl1pPr marL="0" indent="0">
              <a:buNone/>
              <a:defRPr sz="11000" b="1"/>
            </a:lvl1pPr>
            <a:lvl2pPr marL="2091827" indent="0">
              <a:buNone/>
              <a:defRPr sz="9200" b="1"/>
            </a:lvl2pPr>
            <a:lvl3pPr marL="4183654" indent="0">
              <a:buNone/>
              <a:defRPr sz="8200" b="1"/>
            </a:lvl3pPr>
            <a:lvl4pPr marL="6275481" indent="0">
              <a:buNone/>
              <a:defRPr sz="7300" b="1"/>
            </a:lvl4pPr>
            <a:lvl5pPr marL="8367309" indent="0">
              <a:buNone/>
              <a:defRPr sz="7300" b="1"/>
            </a:lvl5pPr>
            <a:lvl6pPr marL="10459136" indent="0">
              <a:buNone/>
              <a:defRPr sz="7300" b="1"/>
            </a:lvl6pPr>
            <a:lvl7pPr marL="12550963" indent="0">
              <a:buNone/>
              <a:defRPr sz="7300" b="1"/>
            </a:lvl7pPr>
            <a:lvl8pPr marL="14642790" indent="0">
              <a:buNone/>
              <a:defRPr sz="7300" b="1"/>
            </a:lvl8pPr>
            <a:lvl9pPr marL="16734617" indent="0">
              <a:buNone/>
              <a:defRPr sz="73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11935" y="13629217"/>
            <a:ext cx="13360677" cy="24761405"/>
          </a:xfrm>
        </p:spPr>
        <p:txBody>
          <a:bodyPr/>
          <a:lstStyle>
            <a:lvl1pPr>
              <a:defRPr sz="11000"/>
            </a:lvl1pPr>
            <a:lvl2pPr>
              <a:defRPr sz="9200"/>
            </a:lvl2pPr>
            <a:lvl3pPr>
              <a:defRPr sz="8200"/>
            </a:lvl3pPr>
            <a:lvl4pPr>
              <a:defRPr sz="7300"/>
            </a:lvl4pPr>
            <a:lvl5pPr>
              <a:defRPr sz="7300"/>
            </a:lvl5pPr>
            <a:lvl6pPr>
              <a:defRPr sz="7300"/>
            </a:lvl6pPr>
            <a:lvl7pPr>
              <a:defRPr sz="7300"/>
            </a:lvl7pPr>
            <a:lvl8pPr>
              <a:defRPr sz="7300"/>
            </a:lvl8pPr>
            <a:lvl9pPr>
              <a:defRPr sz="7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5360841" y="9620042"/>
            <a:ext cx="13365925" cy="4009175"/>
          </a:xfrm>
        </p:spPr>
        <p:txBody>
          <a:bodyPr anchor="b"/>
          <a:lstStyle>
            <a:lvl1pPr marL="0" indent="0">
              <a:buNone/>
              <a:defRPr sz="11000" b="1"/>
            </a:lvl1pPr>
            <a:lvl2pPr marL="2091827" indent="0">
              <a:buNone/>
              <a:defRPr sz="9200" b="1"/>
            </a:lvl2pPr>
            <a:lvl3pPr marL="4183654" indent="0">
              <a:buNone/>
              <a:defRPr sz="8200" b="1"/>
            </a:lvl3pPr>
            <a:lvl4pPr marL="6275481" indent="0">
              <a:buNone/>
              <a:defRPr sz="7300" b="1"/>
            </a:lvl4pPr>
            <a:lvl5pPr marL="8367309" indent="0">
              <a:buNone/>
              <a:defRPr sz="7300" b="1"/>
            </a:lvl5pPr>
            <a:lvl6pPr marL="10459136" indent="0">
              <a:buNone/>
              <a:defRPr sz="7300" b="1"/>
            </a:lvl6pPr>
            <a:lvl7pPr marL="12550963" indent="0">
              <a:buNone/>
              <a:defRPr sz="7300" b="1"/>
            </a:lvl7pPr>
            <a:lvl8pPr marL="14642790" indent="0">
              <a:buNone/>
              <a:defRPr sz="7300" b="1"/>
            </a:lvl8pPr>
            <a:lvl9pPr marL="16734617" indent="0">
              <a:buNone/>
              <a:defRPr sz="73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5360841" y="13629217"/>
            <a:ext cx="13365925" cy="24761405"/>
          </a:xfrm>
        </p:spPr>
        <p:txBody>
          <a:bodyPr/>
          <a:lstStyle>
            <a:lvl1pPr>
              <a:defRPr sz="11000"/>
            </a:lvl1pPr>
            <a:lvl2pPr>
              <a:defRPr sz="9200"/>
            </a:lvl2pPr>
            <a:lvl3pPr>
              <a:defRPr sz="8200"/>
            </a:lvl3pPr>
            <a:lvl4pPr>
              <a:defRPr sz="7300"/>
            </a:lvl4pPr>
            <a:lvl5pPr>
              <a:defRPr sz="7300"/>
            </a:lvl5pPr>
            <a:lvl6pPr>
              <a:defRPr sz="7300"/>
            </a:lvl6pPr>
            <a:lvl7pPr>
              <a:defRPr sz="7300"/>
            </a:lvl7pPr>
            <a:lvl8pPr>
              <a:defRPr sz="7300"/>
            </a:lvl8pPr>
            <a:lvl9pPr>
              <a:defRPr sz="7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B3CD4-9605-4B16-ADF1-526C2BC53AE0}" type="datetimeFigureOut">
              <a:rPr lang="en-US" smtClean="0"/>
              <a:pPr/>
              <a:t>5/12/15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6F5F1-DF15-4BE7-AEFB-601359FCFF9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15494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B3CD4-9605-4B16-ADF1-526C2BC53AE0}" type="datetimeFigureOut">
              <a:rPr lang="en-US" smtClean="0"/>
              <a:pPr/>
              <a:t>5/12/15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6F5F1-DF15-4BE7-AEFB-601359FCFF9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72268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B3CD4-9605-4B16-ADF1-526C2BC53AE0}" type="datetimeFigureOut">
              <a:rPr lang="en-US" smtClean="0"/>
              <a:pPr/>
              <a:t>5/12/15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6F5F1-DF15-4BE7-AEFB-601359FCFF9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00732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1937" y="1711113"/>
            <a:ext cx="9948324" cy="7282180"/>
          </a:xfrm>
        </p:spPr>
        <p:txBody>
          <a:bodyPr anchor="b"/>
          <a:lstStyle>
            <a:lvl1pPr algn="l">
              <a:defRPr sz="92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822492" y="1711117"/>
            <a:ext cx="16904273" cy="36679508"/>
          </a:xfrm>
        </p:spPr>
        <p:txBody>
          <a:bodyPr/>
          <a:lstStyle>
            <a:lvl1pPr>
              <a:defRPr sz="14600"/>
            </a:lvl1pPr>
            <a:lvl2pPr>
              <a:defRPr sz="12800"/>
            </a:lvl2pPr>
            <a:lvl3pPr>
              <a:defRPr sz="11000"/>
            </a:lvl3pPr>
            <a:lvl4pPr>
              <a:defRPr sz="9200"/>
            </a:lvl4pPr>
            <a:lvl5pPr>
              <a:defRPr sz="9200"/>
            </a:lvl5pPr>
            <a:lvl6pPr>
              <a:defRPr sz="9200"/>
            </a:lvl6pPr>
            <a:lvl7pPr>
              <a:defRPr sz="9200"/>
            </a:lvl7pPr>
            <a:lvl8pPr>
              <a:defRPr sz="9200"/>
            </a:lvl8pPr>
            <a:lvl9pPr>
              <a:defRPr sz="9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11937" y="8993297"/>
            <a:ext cx="9948324" cy="29397328"/>
          </a:xfrm>
        </p:spPr>
        <p:txBody>
          <a:bodyPr/>
          <a:lstStyle>
            <a:lvl1pPr marL="0" indent="0">
              <a:buNone/>
              <a:defRPr sz="6400"/>
            </a:lvl1pPr>
            <a:lvl2pPr marL="2091827" indent="0">
              <a:buNone/>
              <a:defRPr sz="5500"/>
            </a:lvl2pPr>
            <a:lvl3pPr marL="4183654" indent="0">
              <a:buNone/>
              <a:defRPr sz="4600"/>
            </a:lvl3pPr>
            <a:lvl4pPr marL="6275481" indent="0">
              <a:buNone/>
              <a:defRPr sz="4100"/>
            </a:lvl4pPr>
            <a:lvl5pPr marL="8367309" indent="0">
              <a:buNone/>
              <a:defRPr sz="4100"/>
            </a:lvl5pPr>
            <a:lvl6pPr marL="10459136" indent="0">
              <a:buNone/>
              <a:defRPr sz="4100"/>
            </a:lvl6pPr>
            <a:lvl7pPr marL="12550963" indent="0">
              <a:buNone/>
              <a:defRPr sz="4100"/>
            </a:lvl7pPr>
            <a:lvl8pPr marL="14642790" indent="0">
              <a:buNone/>
              <a:defRPr sz="4100"/>
            </a:lvl8pPr>
            <a:lvl9pPr marL="16734617" indent="0">
              <a:buNone/>
              <a:defRPr sz="41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B3CD4-9605-4B16-ADF1-526C2BC53AE0}" type="datetimeFigureOut">
              <a:rPr lang="en-US" smtClean="0"/>
              <a:pPr/>
              <a:t>5/12/15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6F5F1-DF15-4BE7-AEFB-601359FCFF9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70252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26997" y="30083760"/>
            <a:ext cx="18143220" cy="3551558"/>
          </a:xfrm>
        </p:spPr>
        <p:txBody>
          <a:bodyPr anchor="b"/>
          <a:lstStyle>
            <a:lvl1pPr algn="l">
              <a:defRPr sz="92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926997" y="3840057"/>
            <a:ext cx="18143220" cy="25786080"/>
          </a:xfrm>
        </p:spPr>
        <p:txBody>
          <a:bodyPr/>
          <a:lstStyle>
            <a:lvl1pPr marL="0" indent="0">
              <a:buNone/>
              <a:defRPr sz="14600"/>
            </a:lvl1pPr>
            <a:lvl2pPr marL="2091827" indent="0">
              <a:buNone/>
              <a:defRPr sz="12800"/>
            </a:lvl2pPr>
            <a:lvl3pPr marL="4183654" indent="0">
              <a:buNone/>
              <a:defRPr sz="11000"/>
            </a:lvl3pPr>
            <a:lvl4pPr marL="6275481" indent="0">
              <a:buNone/>
              <a:defRPr sz="9200"/>
            </a:lvl4pPr>
            <a:lvl5pPr marL="8367309" indent="0">
              <a:buNone/>
              <a:defRPr sz="9200"/>
            </a:lvl5pPr>
            <a:lvl6pPr marL="10459136" indent="0">
              <a:buNone/>
              <a:defRPr sz="9200"/>
            </a:lvl6pPr>
            <a:lvl7pPr marL="12550963" indent="0">
              <a:buNone/>
              <a:defRPr sz="9200"/>
            </a:lvl7pPr>
            <a:lvl8pPr marL="14642790" indent="0">
              <a:buNone/>
              <a:defRPr sz="9200"/>
            </a:lvl8pPr>
            <a:lvl9pPr marL="16734617" indent="0">
              <a:buNone/>
              <a:defRPr sz="92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26997" y="33635318"/>
            <a:ext cx="18143220" cy="5043802"/>
          </a:xfrm>
        </p:spPr>
        <p:txBody>
          <a:bodyPr/>
          <a:lstStyle>
            <a:lvl1pPr marL="0" indent="0">
              <a:buNone/>
              <a:defRPr sz="6400"/>
            </a:lvl1pPr>
            <a:lvl2pPr marL="2091827" indent="0">
              <a:buNone/>
              <a:defRPr sz="5500"/>
            </a:lvl2pPr>
            <a:lvl3pPr marL="4183654" indent="0">
              <a:buNone/>
              <a:defRPr sz="4600"/>
            </a:lvl3pPr>
            <a:lvl4pPr marL="6275481" indent="0">
              <a:buNone/>
              <a:defRPr sz="4100"/>
            </a:lvl4pPr>
            <a:lvl5pPr marL="8367309" indent="0">
              <a:buNone/>
              <a:defRPr sz="4100"/>
            </a:lvl5pPr>
            <a:lvl6pPr marL="10459136" indent="0">
              <a:buNone/>
              <a:defRPr sz="4100"/>
            </a:lvl6pPr>
            <a:lvl7pPr marL="12550963" indent="0">
              <a:buNone/>
              <a:defRPr sz="4100"/>
            </a:lvl7pPr>
            <a:lvl8pPr marL="14642790" indent="0">
              <a:buNone/>
              <a:defRPr sz="4100"/>
            </a:lvl8pPr>
            <a:lvl9pPr marL="16734617" indent="0">
              <a:buNone/>
              <a:defRPr sz="41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B3CD4-9605-4B16-ADF1-526C2BC53AE0}" type="datetimeFigureOut">
              <a:rPr lang="en-US" smtClean="0"/>
              <a:pPr/>
              <a:t>5/12/15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6F5F1-DF15-4BE7-AEFB-601359FCFF9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54690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11935" y="1721065"/>
            <a:ext cx="27214830" cy="7162800"/>
          </a:xfrm>
          <a:prstGeom prst="rect">
            <a:avLst/>
          </a:prstGeom>
        </p:spPr>
        <p:txBody>
          <a:bodyPr vert="horz" lIns="418365" tIns="209183" rIns="418365" bIns="209183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11935" y="10027923"/>
            <a:ext cx="27214830" cy="28362701"/>
          </a:xfrm>
          <a:prstGeom prst="rect">
            <a:avLst/>
          </a:prstGeom>
        </p:spPr>
        <p:txBody>
          <a:bodyPr vert="horz" lIns="418365" tIns="209183" rIns="418365" bIns="209183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511935" y="39833130"/>
            <a:ext cx="7055697" cy="2288117"/>
          </a:xfrm>
          <a:prstGeom prst="rect">
            <a:avLst/>
          </a:prstGeom>
        </p:spPr>
        <p:txBody>
          <a:bodyPr vert="horz" lIns="418365" tIns="209183" rIns="418365" bIns="209183" rtlCol="0" anchor="ctr"/>
          <a:lstStyle>
            <a:lvl1pPr algn="l">
              <a:defRPr sz="55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3B3CD4-9605-4B16-ADF1-526C2BC53AE0}" type="datetimeFigureOut">
              <a:rPr lang="en-US" smtClean="0"/>
              <a:pPr/>
              <a:t>5/12/15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331556" y="39833130"/>
            <a:ext cx="9575588" cy="2288117"/>
          </a:xfrm>
          <a:prstGeom prst="rect">
            <a:avLst/>
          </a:prstGeom>
        </p:spPr>
        <p:txBody>
          <a:bodyPr vert="horz" lIns="418365" tIns="209183" rIns="418365" bIns="209183" rtlCol="0" anchor="ctr"/>
          <a:lstStyle>
            <a:lvl1pPr algn="ctr">
              <a:defRPr sz="55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1671068" y="39833130"/>
            <a:ext cx="7055697" cy="2288117"/>
          </a:xfrm>
          <a:prstGeom prst="rect">
            <a:avLst/>
          </a:prstGeom>
        </p:spPr>
        <p:txBody>
          <a:bodyPr vert="horz" lIns="418365" tIns="209183" rIns="418365" bIns="209183" rtlCol="0" anchor="ctr"/>
          <a:lstStyle>
            <a:lvl1pPr algn="r">
              <a:defRPr sz="55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16F5F1-DF15-4BE7-AEFB-601359FCFF9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13563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183654" rtl="0" eaLnBrk="1" latinLnBrk="0" hangingPunct="1">
        <a:spcBef>
          <a:spcPct val="0"/>
        </a:spcBef>
        <a:buNone/>
        <a:defRPr sz="201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568870" indent="-1568870" algn="l" defTabSz="4183654" rtl="0" eaLnBrk="1" latinLnBrk="0" hangingPunct="1">
        <a:spcBef>
          <a:spcPct val="20000"/>
        </a:spcBef>
        <a:buFont typeface="Arial" pitchFamily="34" charset="0"/>
        <a:buChar char="•"/>
        <a:defRPr sz="14600" kern="1200">
          <a:solidFill>
            <a:schemeClr val="tx1"/>
          </a:solidFill>
          <a:latin typeface="+mn-lt"/>
          <a:ea typeface="+mn-ea"/>
          <a:cs typeface="+mn-cs"/>
        </a:defRPr>
      </a:lvl1pPr>
      <a:lvl2pPr marL="3399219" indent="-1307392" algn="l" defTabSz="4183654" rtl="0" eaLnBrk="1" latinLnBrk="0" hangingPunct="1">
        <a:spcBef>
          <a:spcPct val="20000"/>
        </a:spcBef>
        <a:buFont typeface="Arial" pitchFamily="34" charset="0"/>
        <a:buChar char="–"/>
        <a:defRPr sz="12800" kern="1200">
          <a:solidFill>
            <a:schemeClr val="tx1"/>
          </a:solidFill>
          <a:latin typeface="+mn-lt"/>
          <a:ea typeface="+mn-ea"/>
          <a:cs typeface="+mn-cs"/>
        </a:defRPr>
      </a:lvl2pPr>
      <a:lvl3pPr marL="5229568" indent="-1045914" algn="l" defTabSz="4183654" rtl="0" eaLnBrk="1" latinLnBrk="0" hangingPunct="1">
        <a:spcBef>
          <a:spcPct val="20000"/>
        </a:spcBef>
        <a:buFont typeface="Arial" pitchFamily="34" charset="0"/>
        <a:buChar char="•"/>
        <a:defRPr sz="11000" kern="1200">
          <a:solidFill>
            <a:schemeClr val="tx1"/>
          </a:solidFill>
          <a:latin typeface="+mn-lt"/>
          <a:ea typeface="+mn-ea"/>
          <a:cs typeface="+mn-cs"/>
        </a:defRPr>
      </a:lvl3pPr>
      <a:lvl4pPr marL="7321395" indent="-1045914" algn="l" defTabSz="4183654" rtl="0" eaLnBrk="1" latinLnBrk="0" hangingPunct="1">
        <a:spcBef>
          <a:spcPct val="20000"/>
        </a:spcBef>
        <a:buFont typeface="Arial" pitchFamily="34" charset="0"/>
        <a:buChar char="–"/>
        <a:defRPr sz="9200" kern="1200">
          <a:solidFill>
            <a:schemeClr val="tx1"/>
          </a:solidFill>
          <a:latin typeface="+mn-lt"/>
          <a:ea typeface="+mn-ea"/>
          <a:cs typeface="+mn-cs"/>
        </a:defRPr>
      </a:lvl4pPr>
      <a:lvl5pPr marL="9413222" indent="-1045914" algn="l" defTabSz="4183654" rtl="0" eaLnBrk="1" latinLnBrk="0" hangingPunct="1">
        <a:spcBef>
          <a:spcPct val="20000"/>
        </a:spcBef>
        <a:buFont typeface="Arial" pitchFamily="34" charset="0"/>
        <a:buChar char="»"/>
        <a:defRPr sz="9200" kern="1200">
          <a:solidFill>
            <a:schemeClr val="tx1"/>
          </a:solidFill>
          <a:latin typeface="+mn-lt"/>
          <a:ea typeface="+mn-ea"/>
          <a:cs typeface="+mn-cs"/>
        </a:defRPr>
      </a:lvl5pPr>
      <a:lvl6pPr marL="11505049" indent="-1045914" algn="l" defTabSz="4183654" rtl="0" eaLnBrk="1" latinLnBrk="0" hangingPunct="1">
        <a:spcBef>
          <a:spcPct val="20000"/>
        </a:spcBef>
        <a:buFont typeface="Arial" pitchFamily="34" charset="0"/>
        <a:buChar char="•"/>
        <a:defRPr sz="9200" kern="1200">
          <a:solidFill>
            <a:schemeClr val="tx1"/>
          </a:solidFill>
          <a:latin typeface="+mn-lt"/>
          <a:ea typeface="+mn-ea"/>
          <a:cs typeface="+mn-cs"/>
        </a:defRPr>
      </a:lvl6pPr>
      <a:lvl7pPr marL="13596877" indent="-1045914" algn="l" defTabSz="4183654" rtl="0" eaLnBrk="1" latinLnBrk="0" hangingPunct="1">
        <a:spcBef>
          <a:spcPct val="20000"/>
        </a:spcBef>
        <a:buFont typeface="Arial" pitchFamily="34" charset="0"/>
        <a:buChar char="•"/>
        <a:defRPr sz="9200" kern="1200">
          <a:solidFill>
            <a:schemeClr val="tx1"/>
          </a:solidFill>
          <a:latin typeface="+mn-lt"/>
          <a:ea typeface="+mn-ea"/>
          <a:cs typeface="+mn-cs"/>
        </a:defRPr>
      </a:lvl7pPr>
      <a:lvl8pPr marL="15688704" indent="-1045914" algn="l" defTabSz="4183654" rtl="0" eaLnBrk="1" latinLnBrk="0" hangingPunct="1">
        <a:spcBef>
          <a:spcPct val="20000"/>
        </a:spcBef>
        <a:buFont typeface="Arial" pitchFamily="34" charset="0"/>
        <a:buChar char="•"/>
        <a:defRPr sz="9200" kern="1200">
          <a:solidFill>
            <a:schemeClr val="tx1"/>
          </a:solidFill>
          <a:latin typeface="+mn-lt"/>
          <a:ea typeface="+mn-ea"/>
          <a:cs typeface="+mn-cs"/>
        </a:defRPr>
      </a:lvl8pPr>
      <a:lvl9pPr marL="17780531" indent="-1045914" algn="l" defTabSz="4183654" rtl="0" eaLnBrk="1" latinLnBrk="0" hangingPunct="1">
        <a:spcBef>
          <a:spcPct val="20000"/>
        </a:spcBef>
        <a:buFont typeface="Arial" pitchFamily="34" charset="0"/>
        <a:buChar char="•"/>
        <a:defRPr sz="9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183654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1pPr>
      <a:lvl2pPr marL="2091827" algn="l" defTabSz="4183654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2pPr>
      <a:lvl3pPr marL="4183654" algn="l" defTabSz="4183654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3pPr>
      <a:lvl4pPr marL="6275481" algn="l" defTabSz="4183654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4pPr>
      <a:lvl5pPr marL="8367309" algn="l" defTabSz="4183654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5pPr>
      <a:lvl6pPr marL="10459136" algn="l" defTabSz="4183654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6pPr>
      <a:lvl7pPr marL="12550963" algn="l" defTabSz="4183654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7pPr>
      <a:lvl8pPr marL="14642790" algn="l" defTabSz="4183654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8pPr>
      <a:lvl9pPr marL="16734617" algn="l" defTabSz="4183654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9.tiff"/><Relationship Id="rId12" Type="http://schemas.openxmlformats.org/officeDocument/2006/relationships/image" Target="../media/image10.jpeg"/><Relationship Id="rId13" Type="http://schemas.openxmlformats.org/officeDocument/2006/relationships/image" Target="../media/image11.tiff"/><Relationship Id="rId14" Type="http://schemas.openxmlformats.org/officeDocument/2006/relationships/image" Target="../media/image12.tiff"/><Relationship Id="rId15" Type="http://schemas.openxmlformats.org/officeDocument/2006/relationships/image" Target="../media/image13.tiff"/><Relationship Id="rId16" Type="http://schemas.openxmlformats.org/officeDocument/2006/relationships/image" Target="../media/image14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gif"/><Relationship Id="rId3" Type="http://schemas.openxmlformats.org/officeDocument/2006/relationships/image" Target="../media/image2.png"/><Relationship Id="rId4" Type="http://schemas.openxmlformats.org/officeDocument/2006/relationships/hyperlink" Target="https://github.com/ahmadassaf/opendata-checker" TargetMode="External"/><Relationship Id="rId5" Type="http://schemas.openxmlformats.org/officeDocument/2006/relationships/image" Target="../media/image3.tiff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image" Target="../media/image6.png"/><Relationship Id="rId9" Type="http://schemas.openxmlformats.org/officeDocument/2006/relationships/image" Target="../media/image7.tiff"/><Relationship Id="rId10" Type="http://schemas.openxmlformats.org/officeDocument/2006/relationships/image" Target="../media/image8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337971" y="5103674"/>
            <a:ext cx="131163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‡ </a:t>
            </a:r>
            <a:r>
              <a:rPr lang="en-US" sz="3600" dirty="0" smtClean="0"/>
              <a:t>SAP </a:t>
            </a:r>
            <a:r>
              <a:rPr lang="en-US" sz="3600" dirty="0"/>
              <a:t>Research, SAP Labs France SAS </a:t>
            </a:r>
          </a:p>
          <a:p>
            <a:pPr algn="ctr"/>
            <a:r>
              <a:rPr lang="en-US" sz="3600" dirty="0" err="1"/>
              <a:t>Mougins</a:t>
            </a:r>
            <a:r>
              <a:rPr lang="en-US" sz="3600" dirty="0"/>
              <a:t>, France </a:t>
            </a:r>
          </a:p>
          <a:p>
            <a:pPr algn="ctr"/>
            <a:r>
              <a:rPr lang="en-US" sz="3600" dirty="0" err="1"/>
              <a:t>a</a:t>
            </a:r>
            <a:r>
              <a:rPr lang="en-US" sz="3600" dirty="0" err="1" smtClean="0"/>
              <a:t>line.senart@sap.com</a:t>
            </a: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28463" y="228600"/>
            <a:ext cx="5820216" cy="258432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93750" y="185057"/>
            <a:ext cx="24446473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 smtClean="0"/>
              <a:t>Roomba</a:t>
            </a:r>
            <a:endParaRPr lang="en-US" sz="6600" b="1" dirty="0" smtClean="0"/>
          </a:p>
          <a:p>
            <a:r>
              <a:rPr lang="en-US" sz="6000" dirty="0"/>
              <a:t>Automatic Validation, Correction and Generation of Dataset </a:t>
            </a:r>
            <a:r>
              <a:rPr lang="en-US" sz="6000" dirty="0" smtClean="0"/>
              <a:t>Metadata </a:t>
            </a:r>
            <a:r>
              <a:rPr lang="en-US" sz="4800" dirty="0"/>
              <a:t>Enhancing Dataset Search and Spam Detection</a:t>
            </a:r>
            <a:endParaRPr lang="en-US" sz="6000" dirty="0"/>
          </a:p>
        </p:txBody>
      </p:sp>
      <p:cxnSp>
        <p:nvCxnSpPr>
          <p:cNvPr id="9" name="Straight Connector 8"/>
          <p:cNvCxnSpPr/>
          <p:nvPr/>
        </p:nvCxnSpPr>
        <p:spPr>
          <a:xfrm flipH="1">
            <a:off x="587829" y="7467600"/>
            <a:ext cx="283464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387556" y="3969603"/>
            <a:ext cx="279049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/>
              <a:t>Ahmad </a:t>
            </a:r>
            <a:r>
              <a:rPr lang="en-US" sz="4800" dirty="0" err="1"/>
              <a:t>Assaf</a:t>
            </a:r>
            <a:r>
              <a:rPr lang="en-US" sz="3200" dirty="0"/>
              <a:t>†</a:t>
            </a:r>
            <a:r>
              <a:rPr lang="en-US" sz="4800" dirty="0"/>
              <a:t>, </a:t>
            </a:r>
            <a:r>
              <a:rPr lang="en-US" sz="4800" dirty="0" err="1" smtClean="0"/>
              <a:t>Raphaël</a:t>
            </a:r>
            <a:r>
              <a:rPr lang="en-US" sz="4800" dirty="0"/>
              <a:t> </a:t>
            </a:r>
            <a:r>
              <a:rPr lang="en-US" sz="4800" dirty="0" err="1" smtClean="0"/>
              <a:t>Troncy</a:t>
            </a:r>
            <a:r>
              <a:rPr lang="en-US" sz="3200" dirty="0"/>
              <a:t>†</a:t>
            </a:r>
            <a:r>
              <a:rPr lang="en-US" sz="4800" dirty="0" smtClean="0"/>
              <a:t> and </a:t>
            </a:r>
            <a:r>
              <a:rPr lang="fr-FR" sz="4800" dirty="0" smtClean="0"/>
              <a:t>Aline </a:t>
            </a:r>
            <a:r>
              <a:rPr lang="fr-FR" sz="4800" dirty="0" err="1" smtClean="0"/>
              <a:t>Senart</a:t>
            </a:r>
            <a:r>
              <a:rPr lang="en-US" sz="3200" dirty="0" smtClean="0"/>
              <a:t>‡</a:t>
            </a:r>
            <a:endParaRPr lang="en-US" sz="4800" dirty="0"/>
          </a:p>
        </p:txBody>
      </p:sp>
      <p:sp>
        <p:nvSpPr>
          <p:cNvPr id="13" name="TextBox 12"/>
          <p:cNvSpPr txBox="1"/>
          <p:nvPr/>
        </p:nvSpPr>
        <p:spPr>
          <a:xfrm>
            <a:off x="1022350" y="5047833"/>
            <a:ext cx="131163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†</a:t>
            </a:r>
            <a:r>
              <a:rPr lang="en-US" sz="3600" dirty="0" smtClean="0"/>
              <a:t>EURECOM </a:t>
            </a:r>
            <a:endParaRPr lang="en-US" sz="3600" dirty="0"/>
          </a:p>
          <a:p>
            <a:pPr algn="ctr"/>
            <a:r>
              <a:rPr lang="en-US" sz="3600" dirty="0"/>
              <a:t>Sophia </a:t>
            </a:r>
            <a:r>
              <a:rPr lang="en-US" sz="3600" dirty="0" err="1"/>
              <a:t>Antipolis</a:t>
            </a:r>
            <a:r>
              <a:rPr lang="en-US" sz="3600" dirty="0"/>
              <a:t>, France </a:t>
            </a:r>
          </a:p>
          <a:p>
            <a:pPr algn="ctr"/>
            <a:r>
              <a:rPr lang="en-US" sz="3600" dirty="0" err="1" smtClean="0"/>
              <a:t>firstName.lastName@eurecom.fr</a:t>
            </a:r>
            <a:r>
              <a:rPr lang="en-US" sz="3600" dirty="0" smtClean="0"/>
              <a:t> </a:t>
            </a:r>
            <a:endParaRPr lang="en-US" sz="36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244568" y="39060165"/>
            <a:ext cx="3538721" cy="3538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TextBox 58"/>
          <p:cNvSpPr txBox="1"/>
          <p:nvPr/>
        </p:nvSpPr>
        <p:spPr>
          <a:xfrm>
            <a:off x="1050089" y="39471600"/>
            <a:ext cx="285761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NanumMyeongjo" charset="-127"/>
                <a:ea typeface="NanumMyeongjo" charset="-127"/>
                <a:cs typeface="NanumMyeongjo" charset="-127"/>
              </a:rPr>
              <a:t>All results are reproducible from our code base at </a:t>
            </a:r>
            <a:r>
              <a:rPr lang="en-US" sz="4000" b="1" dirty="0">
                <a:solidFill>
                  <a:srgbClr val="3799F3"/>
                </a:solidFill>
                <a:latin typeface="NanumMyeongjo" charset="-127"/>
                <a:ea typeface="NanumMyeongjo" charset="-127"/>
                <a:cs typeface="NanumMyeongjo" charset="-127"/>
                <a:hlinkClick r:id="rId4"/>
              </a:rPr>
              <a:t>https://github.com/</a:t>
            </a:r>
            <a:r>
              <a:rPr lang="en-US" sz="4000" b="1" dirty="0" err="1">
                <a:solidFill>
                  <a:srgbClr val="3799F3"/>
                </a:solidFill>
                <a:latin typeface="NanumMyeongjo" charset="-127"/>
                <a:ea typeface="NanumMyeongjo" charset="-127"/>
                <a:cs typeface="NanumMyeongjo" charset="-127"/>
                <a:hlinkClick r:id="rId4"/>
              </a:rPr>
              <a:t>ahmadassaf</a:t>
            </a:r>
            <a:r>
              <a:rPr lang="en-US" sz="4000" b="1" dirty="0">
                <a:solidFill>
                  <a:srgbClr val="3799F3"/>
                </a:solidFill>
                <a:latin typeface="NanumMyeongjo" charset="-127"/>
                <a:ea typeface="NanumMyeongjo" charset="-127"/>
                <a:cs typeface="NanumMyeongjo" charset="-127"/>
                <a:hlinkClick r:id="rId4"/>
              </a:rPr>
              <a:t>/</a:t>
            </a:r>
            <a:r>
              <a:rPr lang="en-US" sz="4000" b="1" dirty="0" err="1">
                <a:solidFill>
                  <a:srgbClr val="3799F3"/>
                </a:solidFill>
                <a:latin typeface="NanumMyeongjo" charset="-127"/>
                <a:ea typeface="NanumMyeongjo" charset="-127"/>
                <a:cs typeface="NanumMyeongjo" charset="-127"/>
                <a:hlinkClick r:id="rId4"/>
              </a:rPr>
              <a:t>opendata</a:t>
            </a:r>
            <a:r>
              <a:rPr lang="en-US" sz="4000" b="1" dirty="0">
                <a:solidFill>
                  <a:srgbClr val="3799F3"/>
                </a:solidFill>
                <a:latin typeface="NanumMyeongjo" charset="-127"/>
                <a:ea typeface="NanumMyeongjo" charset="-127"/>
                <a:cs typeface="NanumMyeongjo" charset="-127"/>
                <a:hlinkClick r:id="rId4"/>
              </a:rPr>
              <a:t>-checker</a:t>
            </a:r>
            <a:r>
              <a:rPr lang="en-US" sz="4000" b="1" dirty="0">
                <a:latin typeface="NanumMyeongjo" charset="-127"/>
                <a:ea typeface="NanumMyeongjo" charset="-127"/>
                <a:cs typeface="NanumMyeongjo" charset="-127"/>
                <a:hlinkClick r:id="rId4"/>
              </a:rPr>
              <a:t> </a:t>
            </a:r>
            <a:endParaRPr lang="en-US" sz="4000" b="1" dirty="0" smtClean="0">
              <a:latin typeface="NanumMyeongjo" charset="-127"/>
              <a:ea typeface="NanumMyeongjo" charset="-127"/>
              <a:cs typeface="NanumMyeongjo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851150" y="25527000"/>
            <a:ext cx="184731" cy="1354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442" y="7860098"/>
            <a:ext cx="5659187" cy="565918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813550" y="7860098"/>
            <a:ext cx="8901370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>
                <a:solidFill>
                  <a:srgbClr val="C00000"/>
                </a:solidFill>
              </a:rPr>
              <a:t>Data Portals</a:t>
            </a:r>
          </a:p>
          <a:p>
            <a:endParaRPr lang="en-US" sz="6000" dirty="0" smtClean="0">
              <a:solidFill>
                <a:srgbClr val="C00000"/>
              </a:solidFill>
            </a:endParaRPr>
          </a:p>
          <a:p>
            <a:r>
              <a:rPr lang="en-US" sz="4400" dirty="0" smtClean="0"/>
              <a:t>A </a:t>
            </a:r>
            <a:r>
              <a:rPr lang="en-US" sz="4400" dirty="0"/>
              <a:t>curated collection of metadata about </a:t>
            </a:r>
            <a:r>
              <a:rPr lang="en-US" sz="4400" dirty="0" smtClean="0"/>
              <a:t>datasets providing discovery </a:t>
            </a:r>
            <a:r>
              <a:rPr lang="en-US" sz="4400" dirty="0"/>
              <a:t>functionality to complement conventional browse-style catalogue interfaces 	</a:t>
            </a:r>
          </a:p>
          <a:p>
            <a:r>
              <a:rPr lang="en-US" sz="4400" dirty="0" smtClean="0"/>
              <a:t> </a:t>
            </a:r>
            <a:r>
              <a:rPr lang="en-US" sz="4400" dirty="0"/>
              <a:t>	</a:t>
            </a:r>
          </a:p>
        </p:txBody>
      </p:sp>
      <p:pic>
        <p:nvPicPr>
          <p:cNvPr id="8" name="Picture 7" descr="Screen Shot 2015-05-12 at 18.15.11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71789" y="2907784"/>
            <a:ext cx="3111500" cy="1930400"/>
          </a:xfrm>
          <a:prstGeom prst="rect">
            <a:avLst/>
          </a:prstGeom>
        </p:spPr>
      </p:pic>
      <p:pic>
        <p:nvPicPr>
          <p:cNvPr id="10" name="Picture 9" descr="Screen Shot 2015-05-12 at 18.24.04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629" y="13335000"/>
            <a:ext cx="6426200" cy="38862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46079" y="40462200"/>
            <a:ext cx="22607671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NanumMyeongjo" charset="-127"/>
                <a:ea typeface="NanumMyeongjo" charset="-127"/>
                <a:cs typeface="NanumMyeongjo" charset="-127"/>
              </a:rPr>
              <a:t>This research has been partially funded by the European Union's 7th Framework </a:t>
            </a:r>
            <a:r>
              <a:rPr lang="en-US" sz="4000" dirty="0" err="1">
                <a:latin typeface="NanumMyeongjo" charset="-127"/>
                <a:ea typeface="NanumMyeongjo" charset="-127"/>
                <a:cs typeface="NanumMyeongjo" charset="-127"/>
              </a:rPr>
              <a:t>Programme</a:t>
            </a:r>
            <a:r>
              <a:rPr lang="en-US" sz="4000" dirty="0">
                <a:latin typeface="NanumMyeongjo" charset="-127"/>
                <a:ea typeface="NanumMyeongjo" charset="-127"/>
                <a:cs typeface="NanumMyeongjo" charset="-127"/>
              </a:rPr>
              <a:t> via the project Apps4EU (GA No. 325090</a:t>
            </a:r>
            <a:r>
              <a:rPr lang="en-US" sz="4000" dirty="0" smtClean="0">
                <a:latin typeface="NanumMyeongjo" charset="-127"/>
                <a:ea typeface="NanumMyeongjo" charset="-127"/>
                <a:cs typeface="NanumMyeongjo" charset="-127"/>
              </a:rPr>
              <a:t>)</a:t>
            </a:r>
          </a:p>
          <a:p>
            <a:endParaRPr lang="en-US" sz="4000" dirty="0" smtClean="0">
              <a:latin typeface="NanumMyeongjo" charset="-127"/>
              <a:ea typeface="NanumMyeongjo" charset="-127"/>
              <a:cs typeface="NanumMyeongjo" charset="-127"/>
            </a:endParaRPr>
          </a:p>
          <a:p>
            <a:r>
              <a:rPr lang="en-US" sz="2800" dirty="0"/>
              <a:t>✝ </a:t>
            </a:r>
            <a:r>
              <a:rPr lang="en-US" sz="2800" dirty="0" smtClean="0">
                <a:latin typeface="NanumMyeongjo" charset="-127"/>
                <a:ea typeface="NanumMyeongjo" charset="-127"/>
                <a:cs typeface="NanumMyeongjo" charset="-127"/>
              </a:rPr>
              <a:t>http</a:t>
            </a:r>
            <a:r>
              <a:rPr lang="en-US" sz="2800" dirty="0">
                <a:latin typeface="NanumMyeongjo" charset="-127"/>
                <a:ea typeface="NanumMyeongjo" charset="-127"/>
                <a:cs typeface="NanumMyeongjo" charset="-127"/>
              </a:rPr>
              <a:t>://</a:t>
            </a:r>
            <a:r>
              <a:rPr lang="en-US" sz="2800" dirty="0" err="1">
                <a:latin typeface="NanumMyeongjo" charset="-127"/>
                <a:ea typeface="NanumMyeongjo" charset="-127"/>
                <a:cs typeface="NanumMyeongjo" charset="-127"/>
              </a:rPr>
              <a:t>datahub.io</a:t>
            </a:r>
            <a:r>
              <a:rPr lang="en-US" sz="2800" dirty="0">
                <a:latin typeface="NanumMyeongjo" charset="-127"/>
                <a:ea typeface="NanumMyeongjo" charset="-127"/>
                <a:cs typeface="NanumMyeongjo" charset="-127"/>
              </a:rPr>
              <a:t>/group/</a:t>
            </a:r>
            <a:r>
              <a:rPr lang="en-US" sz="2800" dirty="0" err="1">
                <a:latin typeface="NanumMyeongjo" charset="-127"/>
                <a:ea typeface="NanumMyeongjo" charset="-127"/>
                <a:cs typeface="NanumMyeongjo" charset="-127"/>
              </a:rPr>
              <a:t>lodcloud</a:t>
            </a:r>
            <a:endParaRPr lang="en-US" sz="2800" dirty="0">
              <a:latin typeface="NanumMyeongjo" charset="-127"/>
              <a:ea typeface="NanumMyeongjo" charset="-127"/>
              <a:cs typeface="NanumMyeongjo" charset="-127"/>
            </a:endParaRPr>
          </a:p>
        </p:txBody>
      </p:sp>
      <p:cxnSp>
        <p:nvCxnSpPr>
          <p:cNvPr id="28" name="Straight Connector 27"/>
          <p:cNvCxnSpPr/>
          <p:nvPr/>
        </p:nvCxnSpPr>
        <p:spPr>
          <a:xfrm flipH="1">
            <a:off x="567442" y="38807502"/>
            <a:ext cx="283464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8" name="Picture 17" descr="Screen Shot 2015-05-12 at 18.38.39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8973" y="17979549"/>
            <a:ext cx="26094372" cy="1105307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240223" y="11175152"/>
            <a:ext cx="3018849" cy="301884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776949" y="12625187"/>
            <a:ext cx="6194879" cy="139384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439474" y="10611149"/>
            <a:ext cx="3968602" cy="170482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0085724" y="8089808"/>
            <a:ext cx="7042474" cy="1577822"/>
          </a:xfrm>
          <a:prstGeom prst="rect">
            <a:avLst/>
          </a:prstGeom>
        </p:spPr>
      </p:pic>
      <p:cxnSp>
        <p:nvCxnSpPr>
          <p:cNvPr id="26" name="Straight Connector 25"/>
          <p:cNvCxnSpPr/>
          <p:nvPr/>
        </p:nvCxnSpPr>
        <p:spPr>
          <a:xfrm flipH="1">
            <a:off x="17786350" y="10058400"/>
            <a:ext cx="113538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H="1">
            <a:off x="17852237" y="14949237"/>
            <a:ext cx="113538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" name="Group 10"/>
          <p:cNvGrpSpPr/>
          <p:nvPr/>
        </p:nvGrpSpPr>
        <p:grpSpPr>
          <a:xfrm>
            <a:off x="4832350" y="29032617"/>
            <a:ext cx="6093279" cy="3311991"/>
            <a:chOff x="3358830" y="29032620"/>
            <a:chExt cx="7566799" cy="4098346"/>
          </a:xfrm>
        </p:grpSpPr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106251" y="29032620"/>
              <a:ext cx="2665355" cy="2665355"/>
            </a:xfrm>
            <a:prstGeom prst="rect">
              <a:avLst/>
            </a:prstGeom>
          </p:spPr>
        </p:pic>
        <p:sp>
          <p:nvSpPr>
            <p:cNvPr id="29" name="TextBox 28"/>
            <p:cNvSpPr txBox="1"/>
            <p:nvPr/>
          </p:nvSpPr>
          <p:spPr>
            <a:xfrm>
              <a:off x="3358830" y="31797988"/>
              <a:ext cx="7566799" cy="13329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/>
                <a:t>General </a:t>
              </a:r>
              <a:r>
                <a:rPr lang="en-US" sz="3200" b="1" dirty="0" smtClean="0"/>
                <a:t>information</a:t>
              </a:r>
            </a:p>
            <a:p>
              <a:r>
                <a:rPr lang="en-US" sz="3200" dirty="0" smtClean="0"/>
                <a:t>e.g. title, description</a:t>
              </a:r>
              <a:endParaRPr lang="en-US" sz="2400" dirty="0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8552911" y="29032617"/>
            <a:ext cx="6785060" cy="3388021"/>
            <a:chOff x="195433" y="35405576"/>
            <a:chExt cx="7566799" cy="3405606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2797541" y="35405576"/>
              <a:ext cx="2213983" cy="2141340"/>
            </a:xfrm>
            <a:prstGeom prst="rect">
              <a:avLst/>
            </a:prstGeom>
          </p:spPr>
        </p:pic>
        <p:sp>
          <p:nvSpPr>
            <p:cNvPr id="32" name="TextBox 31"/>
            <p:cNvSpPr txBox="1"/>
            <p:nvPr/>
          </p:nvSpPr>
          <p:spPr>
            <a:xfrm>
              <a:off x="195433" y="37728373"/>
              <a:ext cx="7566799" cy="10828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 smtClean="0"/>
                <a:t>Ownership </a:t>
              </a:r>
              <a:r>
                <a:rPr lang="en-US" sz="3200" b="1" dirty="0" smtClean="0"/>
                <a:t>information</a:t>
              </a:r>
            </a:p>
            <a:p>
              <a:pPr algn="ctr"/>
              <a:r>
                <a:rPr lang="en-US" sz="3200" dirty="0" smtClean="0"/>
                <a:t>e.g. author, </a:t>
              </a:r>
              <a:r>
                <a:rPr lang="en-US" sz="3200" dirty="0" err="1" smtClean="0"/>
                <a:t>maintainer_email</a:t>
              </a:r>
              <a:endParaRPr lang="en-US" sz="2400" dirty="0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20226711" y="29143029"/>
            <a:ext cx="6473077" cy="3226042"/>
            <a:chOff x="14918447" y="35292799"/>
            <a:chExt cx="7566799" cy="3589737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17486737" y="35292799"/>
              <a:ext cx="2290845" cy="2290845"/>
            </a:xfrm>
            <a:prstGeom prst="rect">
              <a:avLst/>
            </a:prstGeom>
          </p:spPr>
        </p:pic>
        <p:sp>
          <p:nvSpPr>
            <p:cNvPr id="34" name="TextBox 33"/>
            <p:cNvSpPr txBox="1"/>
            <p:nvPr/>
          </p:nvSpPr>
          <p:spPr>
            <a:xfrm>
              <a:off x="14918447" y="37683875"/>
              <a:ext cx="7566799" cy="11986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 smtClean="0"/>
                <a:t>Provenance </a:t>
              </a:r>
              <a:r>
                <a:rPr lang="en-US" sz="3200" b="1" dirty="0" smtClean="0"/>
                <a:t>information</a:t>
              </a:r>
            </a:p>
            <a:p>
              <a:pPr algn="ctr"/>
              <a:r>
                <a:rPr lang="en-US" sz="3200" dirty="0" smtClean="0"/>
                <a:t>e.g. </a:t>
              </a:r>
              <a:r>
                <a:rPr lang="en-US" sz="3200" dirty="0" err="1" smtClean="0"/>
                <a:t>creation_date</a:t>
              </a:r>
              <a:r>
                <a:rPr lang="en-US" sz="3200" dirty="0" smtClean="0"/>
                <a:t>, version</a:t>
              </a:r>
              <a:endParaRPr lang="en-US" sz="2400" dirty="0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14281101" y="29032619"/>
            <a:ext cx="6574018" cy="3370464"/>
            <a:chOff x="14597652" y="29669994"/>
            <a:chExt cx="7566799" cy="3788344"/>
          </a:xfrm>
        </p:grpSpPr>
        <p:sp>
          <p:nvSpPr>
            <p:cNvPr id="33" name="TextBox 32"/>
            <p:cNvSpPr txBox="1"/>
            <p:nvPr/>
          </p:nvSpPr>
          <p:spPr>
            <a:xfrm>
              <a:off x="14597652" y="32247563"/>
              <a:ext cx="7566799" cy="1210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 smtClean="0"/>
                <a:t>Access </a:t>
              </a:r>
              <a:r>
                <a:rPr lang="en-US" sz="3200" b="1" dirty="0" smtClean="0"/>
                <a:t>information</a:t>
              </a:r>
            </a:p>
            <a:p>
              <a:pPr algn="ctr"/>
              <a:r>
                <a:rPr lang="en-US" sz="3200" dirty="0" smtClean="0"/>
                <a:t>e.g. </a:t>
              </a:r>
              <a:r>
                <a:rPr lang="en-US" sz="3200" dirty="0" err="1"/>
                <a:t>l</a:t>
              </a:r>
              <a:r>
                <a:rPr lang="en-US" sz="3200" dirty="0" err="1" smtClean="0"/>
                <a:t>icense_title</a:t>
              </a:r>
              <a:r>
                <a:rPr lang="en-US" sz="3200" dirty="0" smtClean="0"/>
                <a:t>, </a:t>
              </a:r>
              <a:r>
                <a:rPr lang="en-US" sz="3200" dirty="0" err="1" smtClean="0"/>
                <a:t>license_id</a:t>
              </a:r>
              <a:endParaRPr lang="en-US" sz="2400" dirty="0"/>
            </a:p>
          </p:txBody>
        </p:sp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17144185" y="29669994"/>
              <a:ext cx="2628260" cy="2628259"/>
            </a:xfrm>
            <a:prstGeom prst="rect">
              <a:avLst/>
            </a:prstGeom>
          </p:spPr>
        </p:pic>
      </p:grpSp>
      <p:sp>
        <p:nvSpPr>
          <p:cNvPr id="31" name="TextBox 30"/>
          <p:cNvSpPr txBox="1"/>
          <p:nvPr/>
        </p:nvSpPr>
        <p:spPr>
          <a:xfrm>
            <a:off x="2814721" y="34829445"/>
            <a:ext cx="6758156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C00000"/>
                </a:solidFill>
              </a:rPr>
              <a:t>41%</a:t>
            </a:r>
            <a:r>
              <a:rPr lang="en-US" dirty="0" smtClean="0"/>
              <a:t> </a:t>
            </a:r>
            <a:endParaRPr lang="en-US" dirty="0" smtClean="0"/>
          </a:p>
          <a:p>
            <a:pPr algn="ctr"/>
            <a:r>
              <a:rPr lang="en-US" sz="5400" dirty="0" smtClean="0"/>
              <a:t>of </a:t>
            </a:r>
            <a:r>
              <a:rPr lang="en-US" sz="5400" dirty="0" smtClean="0"/>
              <a:t>the ownership information is missing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10061494" y="34879185"/>
            <a:ext cx="6867356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C00000"/>
                </a:solidFill>
              </a:rPr>
              <a:t>64%</a:t>
            </a:r>
            <a:r>
              <a:rPr lang="en-US" dirty="0" smtClean="0"/>
              <a:t> </a:t>
            </a:r>
            <a:endParaRPr lang="en-US" dirty="0" smtClean="0"/>
          </a:p>
          <a:p>
            <a:pPr algn="ctr"/>
            <a:r>
              <a:rPr lang="en-US" sz="5400" dirty="0" smtClean="0"/>
              <a:t>of </a:t>
            </a:r>
            <a:r>
              <a:rPr lang="en-US" sz="5400" dirty="0" smtClean="0"/>
              <a:t>the resources metadata is missing </a:t>
            </a:r>
            <a:endParaRPr lang="en-US" sz="5400" dirty="0"/>
          </a:p>
        </p:txBody>
      </p:sp>
      <p:sp>
        <p:nvSpPr>
          <p:cNvPr id="40" name="TextBox 39"/>
          <p:cNvSpPr txBox="1"/>
          <p:nvPr/>
        </p:nvSpPr>
        <p:spPr>
          <a:xfrm>
            <a:off x="4911467" y="33605729"/>
            <a:ext cx="2064065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/>
              <a:t>Running Roomba on </a:t>
            </a:r>
            <a:r>
              <a:rPr lang="en-US" sz="5400" dirty="0" smtClean="0"/>
              <a:t>the LOD Cloud✝ group on the </a:t>
            </a:r>
            <a:r>
              <a:rPr lang="en-US" sz="5400" dirty="0" err="1" smtClean="0"/>
              <a:t>Datahub</a:t>
            </a:r>
            <a:r>
              <a:rPr lang="en-US" sz="5400" dirty="0" smtClean="0"/>
              <a:t> </a:t>
            </a:r>
            <a:r>
              <a:rPr lang="en-US" sz="4800" dirty="0"/>
              <a:t>(</a:t>
            </a:r>
            <a:r>
              <a:rPr lang="en-US" sz="4800" dirty="0" smtClean="0"/>
              <a:t>259 Datasets</a:t>
            </a:r>
            <a:r>
              <a:rPr lang="en-US" sz="4800" dirty="0" smtClean="0"/>
              <a:t>)</a:t>
            </a:r>
            <a:endParaRPr lang="en-US" sz="4800" dirty="0"/>
          </a:p>
        </p:txBody>
      </p:sp>
      <p:sp>
        <p:nvSpPr>
          <p:cNvPr id="41" name="TextBox 40"/>
          <p:cNvSpPr txBox="1"/>
          <p:nvPr/>
        </p:nvSpPr>
        <p:spPr>
          <a:xfrm>
            <a:off x="17568110" y="34879185"/>
            <a:ext cx="8515377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B050"/>
                </a:solidFill>
              </a:rPr>
              <a:t>44% </a:t>
            </a:r>
            <a:endParaRPr lang="en-US" dirty="0" smtClean="0">
              <a:solidFill>
                <a:srgbClr val="00B050"/>
              </a:solidFill>
            </a:endParaRPr>
          </a:p>
          <a:p>
            <a:pPr algn="ctr"/>
            <a:r>
              <a:rPr lang="en-US" sz="5400" dirty="0" smtClean="0"/>
              <a:t>of </a:t>
            </a:r>
            <a:r>
              <a:rPr lang="en-US" sz="5400" dirty="0" smtClean="0"/>
              <a:t>the top metadata problems fixed automatically</a:t>
            </a:r>
            <a:endParaRPr lang="en-US" sz="8800" dirty="0"/>
          </a:p>
        </p:txBody>
      </p:sp>
    </p:spTree>
    <p:extLst>
      <p:ext uri="{BB962C8B-B14F-4D97-AF65-F5344CB8AC3E}">
        <p14:creationId xmlns:p14="http://schemas.microsoft.com/office/powerpoint/2010/main" val="17835288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572</TotalTime>
  <Words>170</Words>
  <Application>Microsoft Macintosh PowerPoint</Application>
  <PresentationFormat>Custom</PresentationFormat>
  <Paragraphs>32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Calibri</vt:lpstr>
      <vt:lpstr>NanumMyeongjo</vt:lpstr>
      <vt:lpstr>Arial</vt:lpstr>
      <vt:lpstr>Office Theme</vt:lpstr>
      <vt:lpstr>PowerPoint Presentation</vt:lpstr>
    </vt:vector>
  </TitlesOfParts>
  <Company>SAP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ASSAF, Ahmad</dc:creator>
  <cp:lastModifiedBy>AHMAD ASSAF</cp:lastModifiedBy>
  <cp:revision>59</cp:revision>
  <dcterms:created xsi:type="dcterms:W3CDTF">2013-05-22T10:16:20Z</dcterms:created>
  <dcterms:modified xsi:type="dcterms:W3CDTF">2015-05-12T21:46:54Z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AdHocReviewCycleID">
    <vt:i4>233920287</vt:i4>
  </property>
  <property fmtid="{D5CDD505-2E9C-101B-9397-08002B2CF9AE}" pid="3" name="_NewReviewCycle">
    <vt:lpwstr/>
  </property>
  <property fmtid="{D5CDD505-2E9C-101B-9397-08002B2CF9AE}" pid="4" name="_EmailSubject">
    <vt:lpwstr>ESWC14 Poster</vt:lpwstr>
  </property>
  <property fmtid="{D5CDD505-2E9C-101B-9397-08002B2CF9AE}" pid="5" name="_AuthorEmail">
    <vt:lpwstr>ahmad.assaf@sap.com</vt:lpwstr>
  </property>
  <property fmtid="{D5CDD505-2E9C-101B-9397-08002B2CF9AE}" pid="6" name="_AuthorEmailDisplayName">
    <vt:lpwstr>ASSAF, Ahmad</vt:lpwstr>
  </property>
  <property fmtid="{D5CDD505-2E9C-101B-9397-08002B2CF9AE}" pid="7" name="_PreviousAdHocReviewCycleID">
    <vt:i4>946000980</vt:i4>
  </property>
</Properties>
</file>